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comments/comment2.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9" r:id="rId1"/>
  </p:sldMasterIdLst>
  <p:notesMasterIdLst>
    <p:notesMasterId r:id="rId12"/>
  </p:notesMasterIdLst>
  <p:sldIdLst>
    <p:sldId id="256" r:id="rId2"/>
    <p:sldId id="257" r:id="rId3"/>
    <p:sldId id="266" r:id="rId4"/>
    <p:sldId id="258" r:id="rId5"/>
    <p:sldId id="259" r:id="rId6"/>
    <p:sldId id="260"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oward Katzenberg" initials="HK" lastIdx="2" clrIdx="0">
    <p:extLst>
      <p:ext uri="{19B8F6BF-5375-455C-9EA6-DF929625EA0E}">
        <p15:presenceInfo xmlns:p15="http://schemas.microsoft.com/office/powerpoint/2012/main" userId="169bdcdde4e0651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308"/>
    <p:restoredTop sz="88045"/>
  </p:normalViewPr>
  <p:slideViewPr>
    <p:cSldViewPr snapToGrid="0" snapToObjects="1">
      <p:cViewPr varScale="1">
        <p:scale>
          <a:sx n="68" d="100"/>
          <a:sy n="68" d="100"/>
        </p:scale>
        <p:origin x="240" y="7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3-21T18:43:36.536" idx="2">
    <p:pos x="10" y="10"/>
    <p:text/>
    <p:extLst>
      <p:ext uri="{C676402C-5697-4E1C-873F-D02D1690AC5C}">
        <p15:threadingInfo xmlns:p15="http://schemas.microsoft.com/office/powerpoint/2012/main" timeZoneBias="3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1-03-21T17:55:08.037" idx="1">
    <p:pos x="3427" y="2048"/>
    <p:text>One of the first things I did was dig into the distribution of different types of items sold at Big Mart. The image above shows us the distribution of sales numbers between each type of item sold through Big Marts Outlets. The data shows us that most of the items sold are non-consumables with food and drinks following respectively. What we can gain from this, is to put more marketing efforts to increase sales in beverages. To do this, we can increase product visibility by having more areas in the stores that have beverages in them and more advertising through out the store.</p:text>
    <p:extLst>
      <p:ext uri="{C676402C-5697-4E1C-873F-D02D1690AC5C}">
        <p15:threadingInfo xmlns:p15="http://schemas.microsoft.com/office/powerpoint/2012/main" timeZoneBias="360"/>
      </p:ext>
    </p:extLst>
  </p:cm>
</p:cmLst>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8C4807-60D2-6747-8EB0-7E21CC08101C}" type="datetimeFigureOut">
              <a:rPr lang="en-US" smtClean="0"/>
              <a:t>3/21/21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3F8493-C70A-A046-9804-877274F901EE}" type="slidenum">
              <a:rPr lang="en-US" smtClean="0"/>
              <a:t>‹#›</a:t>
            </a:fld>
            <a:endParaRPr lang="en-US"/>
          </a:p>
        </p:txBody>
      </p:sp>
    </p:spTree>
    <p:extLst>
      <p:ext uri="{BB962C8B-B14F-4D97-AF65-F5344CB8AC3E}">
        <p14:creationId xmlns:p14="http://schemas.microsoft.com/office/powerpoint/2010/main" val="1588433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afternoon ladies and </a:t>
            </a:r>
            <a:r>
              <a:rPr lang="en-US" dirty="0" err="1"/>
              <a:t>gentlement</a:t>
            </a:r>
            <a:r>
              <a:rPr lang="en-US" dirty="0"/>
              <a:t>. My name is Howie and this is the rest of the in-house data science team. We were recently tasked to find the most valuable variables that correlate to increased sales at our store fronts to ensure our next store front or region we that tap into would provide a fruitful outcome. Through out this presentation, I will explain our analysis, findings, and any recommendations we have for years to come</a:t>
            </a:r>
          </a:p>
        </p:txBody>
      </p:sp>
      <p:sp>
        <p:nvSpPr>
          <p:cNvPr id="4" name="Slide Number Placeholder 3"/>
          <p:cNvSpPr>
            <a:spLocks noGrp="1"/>
          </p:cNvSpPr>
          <p:nvPr>
            <p:ph type="sldNum" sz="quarter" idx="5"/>
          </p:nvPr>
        </p:nvSpPr>
        <p:spPr/>
        <p:txBody>
          <a:bodyPr/>
          <a:lstStyle/>
          <a:p>
            <a:fld id="{2D3F8493-C70A-A046-9804-877274F901EE}" type="slidenum">
              <a:rPr lang="en-US" smtClean="0"/>
              <a:t>1</a:t>
            </a:fld>
            <a:endParaRPr lang="en-US"/>
          </a:p>
        </p:txBody>
      </p:sp>
    </p:spTree>
    <p:extLst>
      <p:ext uri="{BB962C8B-B14F-4D97-AF65-F5344CB8AC3E}">
        <p14:creationId xmlns:p14="http://schemas.microsoft.com/office/powerpoint/2010/main" val="13727476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buFont typeface="Arial" panose="020B0604020202020204" pitchFamily="34" charset="0"/>
              <a:buChar char="•"/>
            </a:pPr>
            <a:r>
              <a:rPr lang="en-US" dirty="0"/>
              <a:t>Since Item MRP has the highest correlation to increased sales, we recommend providing additional higher priced items at each of the stores. As mentioned earlier in the presentation, rate is king. We recommend doing this in tandem with the second highest relative variable, which is item visibility. Improved product placement of high-ticket items through out the store will increase shoppers chances of seeing that item, and making the decision to purchase it.</a:t>
            </a:r>
          </a:p>
          <a:p>
            <a:pPr marL="457200" indent="-457200">
              <a:buFont typeface="Arial" panose="020B0604020202020204" pitchFamily="34" charset="0"/>
              <a:buChar char="•"/>
            </a:pPr>
            <a:endParaRPr lang="en-US" dirty="0"/>
          </a:p>
          <a:p>
            <a:r>
              <a:rPr lang="en-US" dirty="0"/>
              <a:t>Based on our initial analysis, we also recommend increasing marketing efforts of beverages. This seems to be the laggard of the 3 categories of items sold at our stores, and it is one of the easiest items to advertise. This can be done by product placement in strategic parts of the store, as well as having additional advertising for those products throughout. </a:t>
            </a:r>
          </a:p>
          <a:p>
            <a:endParaRPr lang="en-US" dirty="0"/>
          </a:p>
          <a:p>
            <a:r>
              <a:rPr lang="en-US" dirty="0"/>
              <a:t>Hopefully you all find these recommendations useful for the next project. Please reach out with any questions or ask about any additional information we didn’t cover in this presentation. Thank you!</a:t>
            </a:r>
          </a:p>
        </p:txBody>
      </p:sp>
      <p:sp>
        <p:nvSpPr>
          <p:cNvPr id="4" name="Slide Number Placeholder 3"/>
          <p:cNvSpPr>
            <a:spLocks noGrp="1"/>
          </p:cNvSpPr>
          <p:nvPr>
            <p:ph type="sldNum" sz="quarter" idx="5"/>
          </p:nvPr>
        </p:nvSpPr>
        <p:spPr/>
        <p:txBody>
          <a:bodyPr/>
          <a:lstStyle/>
          <a:p>
            <a:fld id="{2D3F8493-C70A-A046-9804-877274F901EE}" type="slidenum">
              <a:rPr lang="en-US" smtClean="0"/>
              <a:t>10</a:t>
            </a:fld>
            <a:endParaRPr lang="en-US"/>
          </a:p>
        </p:txBody>
      </p:sp>
    </p:spTree>
    <p:extLst>
      <p:ext uri="{BB962C8B-B14F-4D97-AF65-F5344CB8AC3E}">
        <p14:creationId xmlns:p14="http://schemas.microsoft.com/office/powerpoint/2010/main" val="8425519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 start we will initially present our hypothesis that was simply based on our educated guesses of what might be the biggest contributors just through eyeballing the data set, we will then dig into the exploration of the data that was provided to show any trends we found and how those might be key variables. after that we will present our findings that we attained from the model that we ran, and lastly, we will provide our recommendations for the next projects to come.</a:t>
            </a:r>
          </a:p>
        </p:txBody>
      </p:sp>
      <p:sp>
        <p:nvSpPr>
          <p:cNvPr id="4" name="Slide Number Placeholder 3"/>
          <p:cNvSpPr>
            <a:spLocks noGrp="1"/>
          </p:cNvSpPr>
          <p:nvPr>
            <p:ph type="sldNum" sz="quarter" idx="5"/>
          </p:nvPr>
        </p:nvSpPr>
        <p:spPr/>
        <p:txBody>
          <a:bodyPr/>
          <a:lstStyle/>
          <a:p>
            <a:fld id="{2D3F8493-C70A-A046-9804-877274F901EE}" type="slidenum">
              <a:rPr lang="en-US" smtClean="0"/>
              <a:t>2</a:t>
            </a:fld>
            <a:endParaRPr lang="en-US"/>
          </a:p>
        </p:txBody>
      </p:sp>
    </p:spTree>
    <p:extLst>
      <p:ext uri="{BB962C8B-B14F-4D97-AF65-F5344CB8AC3E}">
        <p14:creationId xmlns:p14="http://schemas.microsoft.com/office/powerpoint/2010/main" val="24406401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creating our hypothesis we approached it from a practical/realistic standpoint. We had the conversation of being at a storefront and thinking (as consumers and analysts) what are the biggest sales driven variables in this data set. What we decided was MRP was going to be the biggest contributor to sales, because just like most industries, rate is king. We then though Item visibility and item type would be the second biggest. Let’s see what our initial analysis shows us.</a:t>
            </a:r>
          </a:p>
        </p:txBody>
      </p:sp>
      <p:sp>
        <p:nvSpPr>
          <p:cNvPr id="4" name="Slide Number Placeholder 3"/>
          <p:cNvSpPr>
            <a:spLocks noGrp="1"/>
          </p:cNvSpPr>
          <p:nvPr>
            <p:ph type="sldNum" sz="quarter" idx="5"/>
          </p:nvPr>
        </p:nvSpPr>
        <p:spPr/>
        <p:txBody>
          <a:bodyPr/>
          <a:lstStyle/>
          <a:p>
            <a:fld id="{2D3F8493-C70A-A046-9804-877274F901EE}" type="slidenum">
              <a:rPr lang="en-US" smtClean="0"/>
              <a:t>3</a:t>
            </a:fld>
            <a:endParaRPr lang="en-US"/>
          </a:p>
        </p:txBody>
      </p:sp>
    </p:spTree>
    <p:extLst>
      <p:ext uri="{BB962C8B-B14F-4D97-AF65-F5344CB8AC3E}">
        <p14:creationId xmlns:p14="http://schemas.microsoft.com/office/powerpoint/2010/main" val="97016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One of the first things I did was dig into the distribution of different types of items sold at Big Mart. This image shows us the distribution of sales numbers between each type of item sold through Big Marts Outlets. The data shows us that most of the items sold are non-consumables with food and drinks following respectively.</a:t>
            </a:r>
            <a:endParaRPr lang="en-US" dirty="0"/>
          </a:p>
        </p:txBody>
      </p:sp>
      <p:sp>
        <p:nvSpPr>
          <p:cNvPr id="4" name="Slide Number Placeholder 3"/>
          <p:cNvSpPr>
            <a:spLocks noGrp="1"/>
          </p:cNvSpPr>
          <p:nvPr>
            <p:ph type="sldNum" sz="quarter" idx="5"/>
          </p:nvPr>
        </p:nvSpPr>
        <p:spPr/>
        <p:txBody>
          <a:bodyPr/>
          <a:lstStyle/>
          <a:p>
            <a:fld id="{2D3F8493-C70A-A046-9804-877274F901EE}" type="slidenum">
              <a:rPr lang="en-US" smtClean="0"/>
              <a:t>4</a:t>
            </a:fld>
            <a:endParaRPr lang="en-US"/>
          </a:p>
        </p:txBody>
      </p:sp>
    </p:spTree>
    <p:extLst>
      <p:ext uri="{BB962C8B-B14F-4D97-AF65-F5344CB8AC3E}">
        <p14:creationId xmlns:p14="http://schemas.microsoft.com/office/powerpoint/2010/main" val="36645852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Next, we wanted to look at the distribution between store tier types. The data shows us that most of the location types are tier 3, so that's where most of the sales will be coming from. This is to be expected because larger stores will have more sales. Since most of our locations are larger, this won’t be an issue to focus on for improvement.</a:t>
            </a:r>
          </a:p>
          <a:p>
            <a:br>
              <a:rPr lang="en-US" dirty="0"/>
            </a:br>
            <a:endParaRPr lang="en-US" dirty="0"/>
          </a:p>
        </p:txBody>
      </p:sp>
      <p:sp>
        <p:nvSpPr>
          <p:cNvPr id="4" name="Slide Number Placeholder 3"/>
          <p:cNvSpPr>
            <a:spLocks noGrp="1"/>
          </p:cNvSpPr>
          <p:nvPr>
            <p:ph type="sldNum" sz="quarter" idx="5"/>
          </p:nvPr>
        </p:nvSpPr>
        <p:spPr/>
        <p:txBody>
          <a:bodyPr/>
          <a:lstStyle/>
          <a:p>
            <a:fld id="{2D3F8493-C70A-A046-9804-877274F901EE}" type="slidenum">
              <a:rPr lang="en-US" smtClean="0"/>
              <a:t>5</a:t>
            </a:fld>
            <a:endParaRPr lang="en-US"/>
          </a:p>
        </p:txBody>
      </p:sp>
    </p:spTree>
    <p:extLst>
      <p:ext uri="{BB962C8B-B14F-4D97-AF65-F5344CB8AC3E}">
        <p14:creationId xmlns:p14="http://schemas.microsoft.com/office/powerpoint/2010/main" val="304212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This bar graph shows us the distribution of the breakdown of each type of product sold and its corresponding sales data Fruits and vegetables as well as snack foods seem to be the most sold items in the outlets on average.  On the lower end we have breakfast, hard drinks, and starchy food. As seen back on the previous slide, there is some room for improvement in oversales of beverages. Typically hard beverages bring in a significant amount of revenue, so we saw that as an area for opportunity.	</a:t>
            </a:r>
            <a:endParaRPr lang="en-US" dirty="0"/>
          </a:p>
        </p:txBody>
      </p:sp>
      <p:sp>
        <p:nvSpPr>
          <p:cNvPr id="4" name="Slide Number Placeholder 3"/>
          <p:cNvSpPr>
            <a:spLocks noGrp="1"/>
          </p:cNvSpPr>
          <p:nvPr>
            <p:ph type="sldNum" sz="quarter" idx="5"/>
          </p:nvPr>
        </p:nvSpPr>
        <p:spPr/>
        <p:txBody>
          <a:bodyPr/>
          <a:lstStyle/>
          <a:p>
            <a:fld id="{2D3F8493-C70A-A046-9804-877274F901EE}" type="slidenum">
              <a:rPr lang="en-US" smtClean="0"/>
              <a:t>6</a:t>
            </a:fld>
            <a:endParaRPr lang="en-US"/>
          </a:p>
        </p:txBody>
      </p:sp>
    </p:spTree>
    <p:extLst>
      <p:ext uri="{BB962C8B-B14F-4D97-AF65-F5344CB8AC3E}">
        <p14:creationId xmlns:p14="http://schemas.microsoft.com/office/powerpoint/2010/main" val="37434331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This heatmap shows the level of correlation between each variable. According to this heatmap, The highest correlated variable to our target variable, which is item sales, is the items MRP. This is followed by item weight and outlet establishment year. Based on this we decided to dive a little bit deeper on what we had originally hypothesized to see if there were any trends.</a:t>
            </a:r>
            <a:endParaRPr lang="en-US" dirty="0"/>
          </a:p>
        </p:txBody>
      </p:sp>
      <p:sp>
        <p:nvSpPr>
          <p:cNvPr id="4" name="Slide Number Placeholder 3"/>
          <p:cNvSpPr>
            <a:spLocks noGrp="1"/>
          </p:cNvSpPr>
          <p:nvPr>
            <p:ph type="sldNum" sz="quarter" idx="5"/>
          </p:nvPr>
        </p:nvSpPr>
        <p:spPr/>
        <p:txBody>
          <a:bodyPr/>
          <a:lstStyle/>
          <a:p>
            <a:fld id="{2D3F8493-C70A-A046-9804-877274F901EE}" type="slidenum">
              <a:rPr lang="en-US" smtClean="0"/>
              <a:t>7</a:t>
            </a:fld>
            <a:endParaRPr lang="en-US"/>
          </a:p>
        </p:txBody>
      </p:sp>
    </p:spTree>
    <p:extLst>
      <p:ext uri="{BB962C8B-B14F-4D97-AF65-F5344CB8AC3E}">
        <p14:creationId xmlns:p14="http://schemas.microsoft.com/office/powerpoint/2010/main" val="7442249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images show the correlation between the 3 main variables we hypothesized to be the highest correlated to sales. From left to right, you can see that Item type has a pretty even distribution to correlation with sales overall, In the middle, Item </a:t>
            </a:r>
            <a:r>
              <a:rPr lang="en-US" dirty="0" err="1"/>
              <a:t>mrp</a:t>
            </a:r>
            <a:r>
              <a:rPr lang="en-US" dirty="0"/>
              <a:t> sales data correlation spikes </a:t>
            </a:r>
            <a:r>
              <a:rPr lang="en-US" dirty="0" err="1"/>
              <a:t>signifigantly</a:t>
            </a:r>
            <a:r>
              <a:rPr lang="en-US" dirty="0"/>
              <a:t> as the price of the item goes up. lastly Item visibility sales are higher as the visibility scale lowers. Once it hits 0.2 the data points go from </a:t>
            </a:r>
            <a:r>
              <a:rPr lang="en-US" dirty="0" err="1"/>
              <a:t>slooping</a:t>
            </a:r>
            <a:r>
              <a:rPr lang="en-US" dirty="0"/>
              <a:t> down, to pretty much dropping off hitting under the $1000 mark for sales. This shows us the importance of item visibility, and reiterates  how big of a contributing factor it is to our goal of increased sales.</a:t>
            </a:r>
          </a:p>
        </p:txBody>
      </p:sp>
      <p:sp>
        <p:nvSpPr>
          <p:cNvPr id="4" name="Slide Number Placeholder 3"/>
          <p:cNvSpPr>
            <a:spLocks noGrp="1"/>
          </p:cNvSpPr>
          <p:nvPr>
            <p:ph type="sldNum" sz="quarter" idx="5"/>
          </p:nvPr>
        </p:nvSpPr>
        <p:spPr/>
        <p:txBody>
          <a:bodyPr/>
          <a:lstStyle/>
          <a:p>
            <a:fld id="{2D3F8493-C70A-A046-9804-877274F901EE}" type="slidenum">
              <a:rPr lang="en-US" smtClean="0"/>
              <a:t>8</a:t>
            </a:fld>
            <a:endParaRPr lang="en-US"/>
          </a:p>
        </p:txBody>
      </p:sp>
    </p:spTree>
    <p:extLst>
      <p:ext uri="{BB962C8B-B14F-4D97-AF65-F5344CB8AC3E}">
        <p14:creationId xmlns:p14="http://schemas.microsoft.com/office/powerpoint/2010/main" val="21806798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running the model, we’ve confirmed that Item MRP has the highest feature importance when trying to determine sales figures. This is followed by Outlet type, Item visibility, and Item weight respectively. For our analysis, to cleanse the data we had to break down categories into smaller categories to fit into our model. Even then, there is no broken down/combined variable that is close to the top 3. Next we will provide our recommendations of what we had found in our data.</a:t>
            </a:r>
          </a:p>
        </p:txBody>
      </p:sp>
      <p:sp>
        <p:nvSpPr>
          <p:cNvPr id="4" name="Slide Number Placeholder 3"/>
          <p:cNvSpPr>
            <a:spLocks noGrp="1"/>
          </p:cNvSpPr>
          <p:nvPr>
            <p:ph type="sldNum" sz="quarter" idx="5"/>
          </p:nvPr>
        </p:nvSpPr>
        <p:spPr/>
        <p:txBody>
          <a:bodyPr/>
          <a:lstStyle/>
          <a:p>
            <a:fld id="{2D3F8493-C70A-A046-9804-877274F901EE}" type="slidenum">
              <a:rPr lang="en-US" smtClean="0"/>
              <a:t>9</a:t>
            </a:fld>
            <a:endParaRPr lang="en-US"/>
          </a:p>
        </p:txBody>
      </p:sp>
    </p:spTree>
    <p:extLst>
      <p:ext uri="{BB962C8B-B14F-4D97-AF65-F5344CB8AC3E}">
        <p14:creationId xmlns:p14="http://schemas.microsoft.com/office/powerpoint/2010/main" val="33228062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A1C012-8297-4361-ACE8-A2509FB18911}"/>
              </a:ext>
            </a:extLst>
          </p:cNvPr>
          <p:cNvSpPr/>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EC2572-8518-46FF-8F60-FE2963DF4A6E}"/>
              </a:ext>
            </a:extLst>
          </p:cNvPr>
          <p:cNvSpPr>
            <a:spLocks noGrp="1"/>
          </p:cNvSpPr>
          <p:nvPr>
            <p:ph type="ctrTitle"/>
          </p:nvPr>
        </p:nvSpPr>
        <p:spPr>
          <a:xfrm>
            <a:off x="960120" y="640080"/>
            <a:ext cx="10268712" cy="3227832"/>
          </a:xfrm>
        </p:spPr>
        <p:txBody>
          <a:bodyPr anchor="b">
            <a:normAutofit/>
          </a:bodyPr>
          <a:lstStyle>
            <a:lvl1pPr algn="ctr">
              <a:defRPr sz="8800" baseline="0">
                <a:solidFill>
                  <a:schemeClr val="tx1"/>
                </a:solidFill>
              </a:defRPr>
            </a:lvl1pPr>
          </a:lstStyle>
          <a:p>
            <a:r>
              <a:rPr lang="en-US" dirty="0"/>
              <a:t>Click to edit Master title style</a:t>
            </a:r>
          </a:p>
        </p:txBody>
      </p:sp>
      <p:sp>
        <p:nvSpPr>
          <p:cNvPr id="3" name="Subtitle 2">
            <a:extLst>
              <a:ext uri="{FF2B5EF4-FFF2-40B4-BE49-F238E27FC236}">
                <a16:creationId xmlns:a16="http://schemas.microsoft.com/office/drawing/2014/main" id="{A7A0C76A-7715-48A4-8CF5-14BBF61962A1}"/>
              </a:ext>
            </a:extLst>
          </p:cNvPr>
          <p:cNvSpPr>
            <a:spLocks noGrp="1"/>
          </p:cNvSpPr>
          <p:nvPr>
            <p:ph type="subTitle" idx="1"/>
          </p:nvPr>
        </p:nvSpPr>
        <p:spPr>
          <a:xfrm>
            <a:off x="960120" y="4526280"/>
            <a:ext cx="10268712" cy="1508760"/>
          </a:xfrm>
        </p:spPr>
        <p:txBody>
          <a:bodyPr>
            <a:normAutofit/>
          </a:bodyPr>
          <a:lstStyle>
            <a:lvl1pPr marL="0" indent="0" algn="ctr">
              <a:buNone/>
              <a:defRPr sz="36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Date Placeholder 10">
            <a:extLst>
              <a:ext uri="{FF2B5EF4-FFF2-40B4-BE49-F238E27FC236}">
                <a16:creationId xmlns:a16="http://schemas.microsoft.com/office/drawing/2014/main" id="{52D4EF84-F7DF-49C5-9285-301284ADB99A}"/>
              </a:ext>
            </a:extLst>
          </p:cNvPr>
          <p:cNvSpPr>
            <a:spLocks noGrp="1"/>
          </p:cNvSpPr>
          <p:nvPr>
            <p:ph type="dt" sz="half" idx="10"/>
          </p:nvPr>
        </p:nvSpPr>
        <p:spPr/>
        <p:txBody>
          <a:bodyPr/>
          <a:lstStyle>
            <a:lvl1pPr>
              <a:defRPr>
                <a:solidFill>
                  <a:schemeClr val="bg1"/>
                </a:solidFill>
              </a:defRPr>
            </a:lvl1pPr>
          </a:lstStyle>
          <a:p>
            <a:pPr algn="r"/>
            <a:fld id="{A37D6D71-8B28-4ED6-B932-04B197003D23}" type="datetimeFigureOut">
              <a:rPr lang="en-US" smtClean="0"/>
              <a:pPr algn="r"/>
              <a:t>3/21/21</a:t>
            </a:fld>
            <a:endParaRPr lang="en-US" dirty="0"/>
          </a:p>
        </p:txBody>
      </p:sp>
      <p:sp>
        <p:nvSpPr>
          <p:cNvPr id="12" name="Footer Placeholder 11">
            <a:extLst>
              <a:ext uri="{FF2B5EF4-FFF2-40B4-BE49-F238E27FC236}">
                <a16:creationId xmlns:a16="http://schemas.microsoft.com/office/drawing/2014/main" id="{81266E04-79AF-49EF-86BC-DB29D304BBEC}"/>
              </a:ext>
            </a:extLst>
          </p:cNvPr>
          <p:cNvSpPr>
            <a:spLocks noGrp="1"/>
          </p:cNvSpPr>
          <p:nvPr>
            <p:ph type="ftr" sz="quarter" idx="11"/>
          </p:nvPr>
        </p:nvSpPr>
        <p:spPr/>
        <p:txBody>
          <a:bodyPr/>
          <a:lstStyle>
            <a:lvl1pPr>
              <a:defRPr>
                <a:solidFill>
                  <a:schemeClr val="bg1"/>
                </a:solidFill>
              </a:defRPr>
            </a:lvl1pPr>
          </a:lstStyle>
          <a:p>
            <a:endParaRPr lang="en-US" dirty="0">
              <a:solidFill>
                <a:schemeClr val="bg1"/>
              </a:solidFill>
            </a:endParaRPr>
          </a:p>
        </p:txBody>
      </p:sp>
      <p:sp>
        <p:nvSpPr>
          <p:cNvPr id="13" name="Slide Number Placeholder 12">
            <a:extLst>
              <a:ext uri="{FF2B5EF4-FFF2-40B4-BE49-F238E27FC236}">
                <a16:creationId xmlns:a16="http://schemas.microsoft.com/office/drawing/2014/main" id="{90DF5B53-9A9A-46CE-A910-25ADA58753A8}"/>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4339691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327B9-64C6-4AFE-8E67-F60CD17A80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92656D-F600-4D76-8A0F-BDBE78759B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A13412-4939-4879-B91F-BB5B029B6CEB}"/>
              </a:ext>
            </a:extLst>
          </p:cNvPr>
          <p:cNvSpPr>
            <a:spLocks noGrp="1"/>
          </p:cNvSpPr>
          <p:nvPr>
            <p:ph type="dt" sz="half" idx="10"/>
          </p:nvPr>
        </p:nvSpPr>
        <p:spPr/>
        <p:txBody>
          <a:bodyPr/>
          <a:lstStyle/>
          <a:p>
            <a:pPr algn="r"/>
            <a:fld id="{A37D6D71-8B28-4ED6-B932-04B197003D23}" type="datetimeFigureOut">
              <a:rPr lang="en-US" smtClean="0"/>
              <a:pPr algn="r"/>
              <a:t>3/21/21</a:t>
            </a:fld>
            <a:endParaRPr lang="en-US" dirty="0"/>
          </a:p>
        </p:txBody>
      </p:sp>
      <p:sp>
        <p:nvSpPr>
          <p:cNvPr id="8" name="Footer Placeholder 7">
            <a:extLst>
              <a:ext uri="{FF2B5EF4-FFF2-40B4-BE49-F238E27FC236}">
                <a16:creationId xmlns:a16="http://schemas.microsoft.com/office/drawing/2014/main" id="{95237DB9-DE7D-4687-82D7-612600F06C3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6C819356-0444-4C23-82D3-E2FDE28D3DCB}"/>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40271038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EB51B7C-D548-4AB7-90A4-C196105E6D56}"/>
              </a:ext>
            </a:extLst>
          </p:cNvPr>
          <p:cNvSpPr/>
          <p:nvPr/>
        </p:nvSpPr>
        <p:spPr>
          <a:xfrm>
            <a:off x="7108274" y="0"/>
            <a:ext cx="508372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32DC521B-8B54-4843-9FF4-B2C30FA0043F}"/>
              </a:ext>
            </a:extLst>
          </p:cNvPr>
          <p:cNvSpPr>
            <a:spLocks noGrp="1"/>
          </p:cNvSpPr>
          <p:nvPr>
            <p:ph type="title" orient="vert"/>
          </p:nvPr>
        </p:nvSpPr>
        <p:spPr>
          <a:xfrm>
            <a:off x="7751740" y="643467"/>
            <a:ext cx="3477092" cy="5533495"/>
          </a:xfrm>
        </p:spPr>
        <p:txBody>
          <a:bodyPr vert="eaVert" tIns="91440" bIns="91440"/>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410E3F10-9E27-41E6-A965-4243E37BE3D5}"/>
              </a:ext>
            </a:extLst>
          </p:cNvPr>
          <p:cNvSpPr>
            <a:spLocks noGrp="1"/>
          </p:cNvSpPr>
          <p:nvPr>
            <p:ph type="body" orient="vert" idx="1"/>
          </p:nvPr>
        </p:nvSpPr>
        <p:spPr>
          <a:xfrm>
            <a:off x="960120" y="643467"/>
            <a:ext cx="5504687" cy="5533496"/>
          </a:xfrm>
        </p:spPr>
        <p:txBody>
          <a:bodyPr vert="eaVert" tIns="91440"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6341D62D-51A0-4AD7-8027-BF548FB6AAF3}"/>
              </a:ext>
            </a:extLst>
          </p:cNvPr>
          <p:cNvSpPr>
            <a:spLocks noGrp="1"/>
          </p:cNvSpPr>
          <p:nvPr>
            <p:ph type="dt" sz="half" idx="10"/>
          </p:nvPr>
        </p:nvSpPr>
        <p:spPr>
          <a:xfrm>
            <a:off x="7617898" y="6356350"/>
            <a:ext cx="2522798" cy="365125"/>
          </a:xfrm>
        </p:spPr>
        <p:txBody>
          <a:bodyPr/>
          <a:lstStyle>
            <a:lvl1pPr>
              <a:defRPr>
                <a:solidFill>
                  <a:schemeClr val="bg1"/>
                </a:solidFill>
              </a:defRPr>
            </a:lvl1pPr>
          </a:lstStyle>
          <a:p>
            <a:pPr algn="r"/>
            <a:fld id="{A37D6D71-8B28-4ED6-B932-04B197003D23}" type="datetimeFigureOut">
              <a:rPr lang="en-US" smtClean="0"/>
              <a:pPr algn="r"/>
              <a:t>3/21/21</a:t>
            </a:fld>
            <a:endParaRPr lang="en-US" dirty="0"/>
          </a:p>
        </p:txBody>
      </p:sp>
      <p:sp>
        <p:nvSpPr>
          <p:cNvPr id="8" name="Footer Placeholder 7">
            <a:extLst>
              <a:ext uri="{FF2B5EF4-FFF2-40B4-BE49-F238E27FC236}">
                <a16:creationId xmlns:a16="http://schemas.microsoft.com/office/drawing/2014/main" id="{A5857492-A701-44A1-B1D5-7B2C8CD06582}"/>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EED2E8AE-F1AA-4D19-A434-102501D3B460}"/>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4649057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80910-921F-4143-AB01-0F0AFC2908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0182FC-5A0B-4C24-A6ED-990ED5BA90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6172F4-3DB0-4AE3-8926-081B78034C68}"/>
              </a:ext>
            </a:extLst>
          </p:cNvPr>
          <p:cNvSpPr>
            <a:spLocks noGrp="1"/>
          </p:cNvSpPr>
          <p:nvPr>
            <p:ph type="dt" sz="half" idx="10"/>
          </p:nvPr>
        </p:nvSpPr>
        <p:spPr/>
        <p:txBody>
          <a:bodyPr/>
          <a:lstStyle/>
          <a:p>
            <a:pPr algn="r"/>
            <a:fld id="{A37D6D71-8B28-4ED6-B932-04B197003D23}" type="datetimeFigureOut">
              <a:rPr lang="en-US" smtClean="0"/>
              <a:pPr algn="r"/>
              <a:t>3/21/21</a:t>
            </a:fld>
            <a:endParaRPr lang="en-US" dirty="0"/>
          </a:p>
        </p:txBody>
      </p:sp>
      <p:sp>
        <p:nvSpPr>
          <p:cNvPr id="8" name="Footer Placeholder 7">
            <a:extLst>
              <a:ext uri="{FF2B5EF4-FFF2-40B4-BE49-F238E27FC236}">
                <a16:creationId xmlns:a16="http://schemas.microsoft.com/office/drawing/2014/main" id="{825F1358-C731-465B-BCB1-2CCBFD6ECF7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C8D59536-57D3-4C8A-A207-568465A32E4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8638619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1E0804-8E9E-4C6E-B18D-44FE715B239E}"/>
              </a:ext>
            </a:extLst>
          </p:cNvPr>
          <p:cNvSpPr/>
          <p:nvPr/>
        </p:nvSpPr>
        <p:spPr>
          <a:xfrm>
            <a:off x="0" y="0"/>
            <a:ext cx="12192000" cy="4224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278AA1-17A5-44BF-8791-EACDA31F5D86}"/>
              </a:ext>
            </a:extLst>
          </p:cNvPr>
          <p:cNvSpPr>
            <a:spLocks noGrp="1"/>
          </p:cNvSpPr>
          <p:nvPr>
            <p:ph type="title"/>
          </p:nvPr>
        </p:nvSpPr>
        <p:spPr>
          <a:xfrm>
            <a:off x="960120" y="768096"/>
            <a:ext cx="10268712" cy="3136392"/>
          </a:xfrm>
        </p:spPr>
        <p:txBody>
          <a:bodyPr anchor="b">
            <a:normAutofit/>
          </a:bodyPr>
          <a:lstStyle>
            <a:lvl1pPr>
              <a:defRPr sz="72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01203A5-DA79-4778-AB85-150365748494}"/>
              </a:ext>
            </a:extLst>
          </p:cNvPr>
          <p:cNvSpPr>
            <a:spLocks noGrp="1"/>
          </p:cNvSpPr>
          <p:nvPr>
            <p:ph type="body" idx="1"/>
          </p:nvPr>
        </p:nvSpPr>
        <p:spPr>
          <a:xfrm>
            <a:off x="960120" y="4544568"/>
            <a:ext cx="10268712" cy="1545336"/>
          </a:xfrm>
        </p:spPr>
        <p:txBody>
          <a:bodyPr>
            <a:norm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Date Placeholder 8">
            <a:extLst>
              <a:ext uri="{FF2B5EF4-FFF2-40B4-BE49-F238E27FC236}">
                <a16:creationId xmlns:a16="http://schemas.microsoft.com/office/drawing/2014/main" id="{CE3B1B5E-0912-44AE-BAED-70B980E53915}"/>
              </a:ext>
            </a:extLst>
          </p:cNvPr>
          <p:cNvSpPr>
            <a:spLocks noGrp="1"/>
          </p:cNvSpPr>
          <p:nvPr>
            <p:ph type="dt" sz="half" idx="10"/>
          </p:nvPr>
        </p:nvSpPr>
        <p:spPr/>
        <p:txBody>
          <a:bodyPr/>
          <a:lstStyle/>
          <a:p>
            <a:pPr algn="r"/>
            <a:fld id="{A37D6D71-8B28-4ED6-B932-04B197003D23}" type="datetimeFigureOut">
              <a:rPr lang="en-US" smtClean="0"/>
              <a:pPr algn="r"/>
              <a:t>3/21/21</a:t>
            </a:fld>
            <a:endParaRPr lang="en-US" dirty="0"/>
          </a:p>
        </p:txBody>
      </p:sp>
      <p:sp>
        <p:nvSpPr>
          <p:cNvPr id="10" name="Footer Placeholder 9">
            <a:extLst>
              <a:ext uri="{FF2B5EF4-FFF2-40B4-BE49-F238E27FC236}">
                <a16:creationId xmlns:a16="http://schemas.microsoft.com/office/drawing/2014/main" id="{346C82F1-A7B2-4F03-A26B-59D79BF5BFD5}"/>
              </a:ext>
            </a:extLst>
          </p:cNvPr>
          <p:cNvSpPr>
            <a:spLocks noGrp="1"/>
          </p:cNvSpPr>
          <p:nvPr>
            <p:ph type="ftr" sz="quarter" idx="11"/>
          </p:nvPr>
        </p:nvSpPr>
        <p:spPr/>
        <p:txBody>
          <a:bodyPr/>
          <a:lstStyle/>
          <a:p>
            <a:endParaRPr lang="en-US" dirty="0">
              <a:solidFill>
                <a:schemeClr val="tx1"/>
              </a:solidFill>
            </a:endParaRPr>
          </a:p>
        </p:txBody>
      </p:sp>
      <p:sp>
        <p:nvSpPr>
          <p:cNvPr id="11" name="Slide Number Placeholder 10">
            <a:extLst>
              <a:ext uri="{FF2B5EF4-FFF2-40B4-BE49-F238E27FC236}">
                <a16:creationId xmlns:a16="http://schemas.microsoft.com/office/drawing/2014/main" id="{B1DC1ABC-47A9-477B-A29D-F6690EE6B532}"/>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5188753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5F398-F05F-4793-9FA5-5B817EB95A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17F1CD-2CD4-4BBB-AB36-73A20B1A8D69}"/>
              </a:ext>
            </a:extLst>
          </p:cNvPr>
          <p:cNvSpPr>
            <a:spLocks noGrp="1"/>
          </p:cNvSpPr>
          <p:nvPr>
            <p:ph sz="half" idx="1"/>
          </p:nvPr>
        </p:nvSpPr>
        <p:spPr>
          <a:xfrm>
            <a:off x="960120" y="2587752"/>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67BBE02-B884-4CCC-9CBD-13B792BBA2BE}"/>
              </a:ext>
            </a:extLst>
          </p:cNvPr>
          <p:cNvSpPr>
            <a:spLocks noGrp="1"/>
          </p:cNvSpPr>
          <p:nvPr>
            <p:ph sz="half" idx="2"/>
          </p:nvPr>
        </p:nvSpPr>
        <p:spPr>
          <a:xfrm>
            <a:off x="6412992" y="2583371"/>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Date Placeholder 11">
            <a:extLst>
              <a:ext uri="{FF2B5EF4-FFF2-40B4-BE49-F238E27FC236}">
                <a16:creationId xmlns:a16="http://schemas.microsoft.com/office/drawing/2014/main" id="{B7FBE509-AA68-4D63-A589-AD5DE7FFFECA}"/>
              </a:ext>
            </a:extLst>
          </p:cNvPr>
          <p:cNvSpPr>
            <a:spLocks noGrp="1"/>
          </p:cNvSpPr>
          <p:nvPr>
            <p:ph type="dt" sz="half" idx="10"/>
          </p:nvPr>
        </p:nvSpPr>
        <p:spPr/>
        <p:txBody>
          <a:bodyPr/>
          <a:lstStyle/>
          <a:p>
            <a:pPr algn="r"/>
            <a:fld id="{A37D6D71-8B28-4ED6-B932-04B197003D23}" type="datetimeFigureOut">
              <a:rPr lang="en-US" smtClean="0"/>
              <a:pPr algn="r"/>
              <a:t>3/21/21</a:t>
            </a:fld>
            <a:endParaRPr lang="en-US" dirty="0"/>
          </a:p>
        </p:txBody>
      </p:sp>
      <p:sp>
        <p:nvSpPr>
          <p:cNvPr id="13" name="Footer Placeholder 12">
            <a:extLst>
              <a:ext uri="{FF2B5EF4-FFF2-40B4-BE49-F238E27FC236}">
                <a16:creationId xmlns:a16="http://schemas.microsoft.com/office/drawing/2014/main" id="{9C1A4D52-57E4-4F45-BC2C-9FD73E9CEC59}"/>
              </a:ext>
            </a:extLst>
          </p:cNvPr>
          <p:cNvSpPr>
            <a:spLocks noGrp="1"/>
          </p:cNvSpPr>
          <p:nvPr>
            <p:ph type="ftr" sz="quarter" idx="11"/>
          </p:nvPr>
        </p:nvSpPr>
        <p:spPr/>
        <p:txBody>
          <a:bodyPr/>
          <a:lstStyle/>
          <a:p>
            <a:endParaRPr lang="en-US" dirty="0">
              <a:solidFill>
                <a:schemeClr val="tx1"/>
              </a:solidFill>
            </a:endParaRPr>
          </a:p>
        </p:txBody>
      </p:sp>
      <p:sp>
        <p:nvSpPr>
          <p:cNvPr id="14" name="Slide Number Placeholder 13">
            <a:extLst>
              <a:ext uri="{FF2B5EF4-FFF2-40B4-BE49-F238E27FC236}">
                <a16:creationId xmlns:a16="http://schemas.microsoft.com/office/drawing/2014/main" id="{E76AD5E1-358D-4236-85AE-74713259EF08}"/>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6405177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6409944"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6409944"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p:txBody>
          <a:bodyPr/>
          <a:lstStyle/>
          <a:p>
            <a:pPr algn="r"/>
            <a:fld id="{A37D6D71-8B28-4ED6-B932-04B197003D23}" type="datetimeFigureOut">
              <a:rPr lang="en-US" smtClean="0"/>
              <a:pPr algn="r"/>
              <a:t>3/21/21</a:t>
            </a:fld>
            <a:endParaRPr lang="en-US" dirty="0"/>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p:txBody>
          <a:bodyPr/>
          <a:lstStyle/>
          <a:p>
            <a:endParaRPr lang="en-US" dirty="0">
              <a:solidFill>
                <a:schemeClr val="tx1"/>
              </a:solidFill>
            </a:endParaRP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138154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7BA0-DC57-452F-85B7-C979AA690920}"/>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F1C53797-8D72-4774-AC93-EB9FDD650CCD}"/>
              </a:ext>
            </a:extLst>
          </p:cNvPr>
          <p:cNvSpPr>
            <a:spLocks noGrp="1"/>
          </p:cNvSpPr>
          <p:nvPr>
            <p:ph type="dt" sz="half" idx="10"/>
          </p:nvPr>
        </p:nvSpPr>
        <p:spPr/>
        <p:txBody>
          <a:bodyPr/>
          <a:lstStyle/>
          <a:p>
            <a:pPr algn="r"/>
            <a:fld id="{A37D6D71-8B28-4ED6-B932-04B197003D23}" type="datetimeFigureOut">
              <a:rPr lang="en-US" smtClean="0"/>
              <a:pPr algn="r"/>
              <a:t>3/21/21</a:t>
            </a:fld>
            <a:endParaRPr lang="en-US" dirty="0"/>
          </a:p>
        </p:txBody>
      </p:sp>
      <p:sp>
        <p:nvSpPr>
          <p:cNvPr id="7" name="Footer Placeholder 6">
            <a:extLst>
              <a:ext uri="{FF2B5EF4-FFF2-40B4-BE49-F238E27FC236}">
                <a16:creationId xmlns:a16="http://schemas.microsoft.com/office/drawing/2014/main" id="{9E945AB7-1A32-4516-ABF9-B40958AE2E73}"/>
              </a:ext>
            </a:extLst>
          </p:cNvPr>
          <p:cNvSpPr>
            <a:spLocks noGrp="1"/>
          </p:cNvSpPr>
          <p:nvPr>
            <p:ph type="ftr" sz="quarter" idx="11"/>
          </p:nvPr>
        </p:nvSpPr>
        <p:spPr/>
        <p:txBody>
          <a:bodyPr/>
          <a:lstStyle/>
          <a:p>
            <a:endParaRPr lang="en-US" dirty="0">
              <a:solidFill>
                <a:schemeClr val="tx1"/>
              </a:solidFill>
            </a:endParaRPr>
          </a:p>
        </p:txBody>
      </p:sp>
      <p:sp>
        <p:nvSpPr>
          <p:cNvPr id="8" name="Slide Number Placeholder 7">
            <a:extLst>
              <a:ext uri="{FF2B5EF4-FFF2-40B4-BE49-F238E27FC236}">
                <a16:creationId xmlns:a16="http://schemas.microsoft.com/office/drawing/2014/main" id="{B22923C3-1D67-4089-A6B1-9A10315E807F}"/>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440277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p>
            <a:pPr algn="r"/>
            <a:fld id="{A37D6D71-8B28-4ED6-B932-04B197003D23}" type="datetimeFigureOut">
              <a:rPr lang="en-US" smtClean="0"/>
              <a:pPr algn="r"/>
              <a:t>3/21/21</a:t>
            </a:fld>
            <a:endParaRPr lang="en-US" dirty="0"/>
          </a:p>
        </p:txBody>
      </p:sp>
      <p:sp>
        <p:nvSpPr>
          <p:cNvPr id="6" name="Footer Placeholder 5">
            <a:extLst>
              <a:ext uri="{FF2B5EF4-FFF2-40B4-BE49-F238E27FC236}">
                <a16:creationId xmlns:a16="http://schemas.microsoft.com/office/drawing/2014/main" id="{66E63FF0-1A91-4698-B12A-112D05373593}"/>
              </a:ext>
            </a:extLst>
          </p:cNvPr>
          <p:cNvSpPr>
            <a:spLocks noGrp="1"/>
          </p:cNvSpPr>
          <p:nvPr>
            <p:ph type="ftr" sz="quarter" idx="11"/>
          </p:nvPr>
        </p:nvSpPr>
        <p:spPr/>
        <p:txBody>
          <a:bodyPr/>
          <a:lstStyle/>
          <a:p>
            <a:endParaRPr lang="en-US" dirty="0">
              <a:solidFill>
                <a:schemeClr val="tx1"/>
              </a:solidFill>
            </a:endParaRP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280673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3A0FE-F7E3-433E-9A29-D778690D223A}"/>
              </a:ext>
            </a:extLst>
          </p:cNvPr>
          <p:cNvSpPr>
            <a:spLocks noGrp="1"/>
          </p:cNvSpPr>
          <p:nvPr>
            <p:ph idx="1"/>
          </p:nvPr>
        </p:nvSpPr>
        <p:spPr>
          <a:xfrm>
            <a:off x="5183188" y="2591850"/>
            <a:ext cx="6045644" cy="359359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794B15D-55F5-4208-AF40-41CAFEB56F4C}"/>
              </a:ext>
            </a:extLst>
          </p:cNvPr>
          <p:cNvSpPr>
            <a:spLocks noGrp="1"/>
          </p:cNvSpPr>
          <p:nvPr>
            <p:ph type="body" sz="half" idx="2"/>
          </p:nvPr>
        </p:nvSpPr>
        <p:spPr>
          <a:xfrm>
            <a:off x="960120" y="2591850"/>
            <a:ext cx="3811905" cy="3277137"/>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E8A46CE7-2F0F-4C85-B633-B9FCB8347AE7}"/>
              </a:ext>
            </a:extLst>
          </p:cNvPr>
          <p:cNvSpPr>
            <a:spLocks noGrp="1"/>
          </p:cNvSpPr>
          <p:nvPr>
            <p:ph type="dt" sz="half" idx="10"/>
          </p:nvPr>
        </p:nvSpPr>
        <p:spPr/>
        <p:txBody>
          <a:bodyPr/>
          <a:lstStyle/>
          <a:p>
            <a:pPr algn="r"/>
            <a:fld id="{A37D6D71-8B28-4ED6-B932-04B197003D23}" type="datetimeFigureOut">
              <a:rPr lang="en-US" smtClean="0"/>
              <a:pPr algn="r"/>
              <a:t>3/21/21</a:t>
            </a:fld>
            <a:endParaRPr lang="en-US" dirty="0"/>
          </a:p>
        </p:txBody>
      </p:sp>
      <p:sp>
        <p:nvSpPr>
          <p:cNvPr id="9" name="Footer Placeholder 8">
            <a:extLst>
              <a:ext uri="{FF2B5EF4-FFF2-40B4-BE49-F238E27FC236}">
                <a16:creationId xmlns:a16="http://schemas.microsoft.com/office/drawing/2014/main" id="{D0900919-3A73-4918-9D97-8DBE7ABB7A19}"/>
              </a:ext>
            </a:extLst>
          </p:cNvPr>
          <p:cNvSpPr>
            <a:spLocks noGrp="1"/>
          </p:cNvSpPr>
          <p:nvPr>
            <p:ph type="ftr" sz="quarter" idx="11"/>
          </p:nvPr>
        </p:nvSpPr>
        <p:spPr/>
        <p:txBody>
          <a:bodyPr/>
          <a:lstStyle/>
          <a:p>
            <a:endParaRPr lang="en-US" dirty="0">
              <a:solidFill>
                <a:schemeClr val="tx1"/>
              </a:solidFill>
            </a:endParaRPr>
          </a:p>
        </p:txBody>
      </p:sp>
      <p:sp>
        <p:nvSpPr>
          <p:cNvPr id="10" name="Slide Number Placeholder 9">
            <a:extLst>
              <a:ext uri="{FF2B5EF4-FFF2-40B4-BE49-F238E27FC236}">
                <a16:creationId xmlns:a16="http://schemas.microsoft.com/office/drawing/2014/main" id="{08BC1001-E44E-4A9A-9E60-2E319A844F6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1" name="Title 10">
            <a:extLst>
              <a:ext uri="{FF2B5EF4-FFF2-40B4-BE49-F238E27FC236}">
                <a16:creationId xmlns:a16="http://schemas.microsoft.com/office/drawing/2014/main" id="{A125AC31-022C-40AA-B65C-C9AC48395A6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400580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797A575-703F-410E-9A84-F9B578FEAE80}"/>
              </a:ext>
            </a:extLst>
          </p:cNvPr>
          <p:cNvSpPr>
            <a:spLocks noGrp="1"/>
          </p:cNvSpPr>
          <p:nvPr>
            <p:ph type="pic" idx="1"/>
          </p:nvPr>
        </p:nvSpPr>
        <p:spPr>
          <a:xfrm>
            <a:off x="0" y="2267712"/>
            <a:ext cx="6571469" cy="4590288"/>
          </a:xfrm>
          <a:solidFill>
            <a:schemeClr val="bg1">
              <a:lumMod val="85000"/>
            </a:schemeClr>
          </a:solidFill>
          <a:ln>
            <a:no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1518B509-934D-400A-A922-45B61AC6EDD8}"/>
              </a:ext>
            </a:extLst>
          </p:cNvPr>
          <p:cNvSpPr>
            <a:spLocks noGrp="1"/>
          </p:cNvSpPr>
          <p:nvPr>
            <p:ph type="body" sz="half" idx="2"/>
          </p:nvPr>
        </p:nvSpPr>
        <p:spPr>
          <a:xfrm>
            <a:off x="7235971" y="2587752"/>
            <a:ext cx="3992856" cy="3593592"/>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99813C51-6954-4F3A-A043-D1BCC8B50F83}"/>
              </a:ext>
            </a:extLst>
          </p:cNvPr>
          <p:cNvSpPr>
            <a:spLocks noGrp="1"/>
          </p:cNvSpPr>
          <p:nvPr>
            <p:ph type="dt" sz="half" idx="10"/>
          </p:nvPr>
        </p:nvSpPr>
        <p:spPr/>
        <p:txBody>
          <a:bodyPr/>
          <a:lstStyle/>
          <a:p>
            <a:pPr algn="r"/>
            <a:fld id="{A37D6D71-8B28-4ED6-B932-04B197003D23}" type="datetimeFigureOut">
              <a:rPr lang="en-US" smtClean="0"/>
              <a:pPr algn="r"/>
              <a:t>3/21/21</a:t>
            </a:fld>
            <a:endParaRPr lang="en-US" dirty="0"/>
          </a:p>
        </p:txBody>
      </p:sp>
      <p:sp>
        <p:nvSpPr>
          <p:cNvPr id="9" name="Footer Placeholder 8">
            <a:extLst>
              <a:ext uri="{FF2B5EF4-FFF2-40B4-BE49-F238E27FC236}">
                <a16:creationId xmlns:a16="http://schemas.microsoft.com/office/drawing/2014/main" id="{C0AC32FB-49A3-40E4-9D24-177597043627}"/>
              </a:ext>
            </a:extLst>
          </p:cNvPr>
          <p:cNvSpPr>
            <a:spLocks noGrp="1"/>
          </p:cNvSpPr>
          <p:nvPr>
            <p:ph type="ftr" sz="quarter" idx="11"/>
          </p:nvPr>
        </p:nvSpPr>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dirty="0">
              <a:effectLst>
                <a:outerShdw blurRad="50800" dist="38100" dir="2700000" algn="tl" rotWithShape="0">
                  <a:prstClr val="black">
                    <a:alpha val="43000"/>
                  </a:prstClr>
                </a:outerShdw>
              </a:effectLst>
            </a:endParaRPr>
          </a:p>
        </p:txBody>
      </p:sp>
      <p:sp>
        <p:nvSpPr>
          <p:cNvPr id="10" name="Slide Number Placeholder 9">
            <a:extLst>
              <a:ext uri="{FF2B5EF4-FFF2-40B4-BE49-F238E27FC236}">
                <a16:creationId xmlns:a16="http://schemas.microsoft.com/office/drawing/2014/main" id="{EC93F5E6-DAE6-447B-8038-5F4C9A799F57}"/>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2" name="Title 1">
            <a:extLst>
              <a:ext uri="{FF2B5EF4-FFF2-40B4-BE49-F238E27FC236}">
                <a16:creationId xmlns:a16="http://schemas.microsoft.com/office/drawing/2014/main" id="{9BFF97FB-514D-4FE8-A9A4-E9A111A56ED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242678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D153959-30FA-4987-A094-7243641F474B}"/>
              </a:ext>
            </a:extLst>
          </p:cNvPr>
          <p:cNvSpPr/>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50216229-A6DB-436A-B327-667E80F0A563}"/>
              </a:ext>
            </a:extLst>
          </p:cNvPr>
          <p:cNvSpPr>
            <a:spLocks noGrp="1"/>
          </p:cNvSpPr>
          <p:nvPr>
            <p:ph type="title"/>
          </p:nvPr>
        </p:nvSpPr>
        <p:spPr>
          <a:xfrm>
            <a:off x="960120" y="317814"/>
            <a:ext cx="10268712" cy="170078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2B351D-270D-480D-8AF5-6A213ED2B3FB}"/>
              </a:ext>
            </a:extLst>
          </p:cNvPr>
          <p:cNvSpPr>
            <a:spLocks noGrp="1"/>
          </p:cNvSpPr>
          <p:nvPr>
            <p:ph type="body" idx="1"/>
          </p:nvPr>
        </p:nvSpPr>
        <p:spPr>
          <a:xfrm>
            <a:off x="960120" y="2587752"/>
            <a:ext cx="10268712" cy="35935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1EB0E73-3310-4A8F-BB4A-7A6A99121A61}"/>
              </a:ext>
            </a:extLst>
          </p:cNvPr>
          <p:cNvSpPr>
            <a:spLocks noGrp="1"/>
          </p:cNvSpPr>
          <p:nvPr>
            <p:ph type="dt" sz="half" idx="2"/>
          </p:nvPr>
        </p:nvSpPr>
        <p:spPr>
          <a:xfrm>
            <a:off x="6903720" y="6356350"/>
            <a:ext cx="3236976" cy="365125"/>
          </a:xfrm>
          <a:prstGeom prst="rect">
            <a:avLst/>
          </a:prstGeom>
        </p:spPr>
        <p:txBody>
          <a:bodyPr vert="horz" lIns="91440" tIns="45720" rIns="91440" bIns="45720" rtlCol="0" anchor="ctr"/>
          <a:lstStyle>
            <a:lvl1pPr algn="just">
              <a:defRPr sz="1200" spc="50" baseline="0">
                <a:solidFill>
                  <a:schemeClr val="tx1"/>
                </a:solidFill>
              </a:defRPr>
            </a:lvl1pPr>
          </a:lstStyle>
          <a:p>
            <a:pPr algn="r"/>
            <a:fld id="{A37D6D71-8B28-4ED6-B932-04B197003D23}" type="datetimeFigureOut">
              <a:rPr lang="en-US" smtClean="0"/>
              <a:pPr algn="r"/>
              <a:t>3/21/21</a:t>
            </a:fld>
            <a:endParaRPr lang="en-US" spc="50" dirty="0"/>
          </a:p>
        </p:txBody>
      </p:sp>
      <p:sp>
        <p:nvSpPr>
          <p:cNvPr id="5" name="Footer Placeholder 4">
            <a:extLst>
              <a:ext uri="{FF2B5EF4-FFF2-40B4-BE49-F238E27FC236}">
                <a16:creationId xmlns:a16="http://schemas.microsoft.com/office/drawing/2014/main" id="{1381C4C0-515B-4404-A780-C31E7DFE54A4}"/>
              </a:ext>
            </a:extLst>
          </p:cNvPr>
          <p:cNvSpPr>
            <a:spLocks noGrp="1"/>
          </p:cNvSpPr>
          <p:nvPr>
            <p:ph type="ftr" sz="quarter" idx="3"/>
          </p:nvPr>
        </p:nvSpPr>
        <p:spPr>
          <a:xfrm>
            <a:off x="960120" y="6356350"/>
            <a:ext cx="5504688" cy="365125"/>
          </a:xfrm>
          <a:prstGeom prst="rect">
            <a:avLst/>
          </a:prstGeom>
        </p:spPr>
        <p:txBody>
          <a:bodyPr vert="horz" lIns="91440" tIns="45720" rIns="91440" bIns="45720" rtlCol="0" anchor="ctr"/>
          <a:lstStyle>
            <a:lvl1pPr algn="l">
              <a:defRPr sz="1100" cap="all" spc="50" baseline="0">
                <a:solidFill>
                  <a:schemeClr val="tx1"/>
                </a:solidFill>
              </a:defRPr>
            </a:lvl1pPr>
          </a:lstStyle>
          <a:p>
            <a:endParaRPr lang="en-US" spc="50" dirty="0"/>
          </a:p>
        </p:txBody>
      </p:sp>
      <p:sp>
        <p:nvSpPr>
          <p:cNvPr id="6" name="Slide Number Placeholder 5">
            <a:extLst>
              <a:ext uri="{FF2B5EF4-FFF2-40B4-BE49-F238E27FC236}">
                <a16:creationId xmlns:a16="http://schemas.microsoft.com/office/drawing/2014/main" id="{944C30C7-F013-428C-A6F7-A8CCCD14CEF4}"/>
              </a:ext>
            </a:extLst>
          </p:cNvPr>
          <p:cNvSpPr>
            <a:spLocks noGrp="1"/>
          </p:cNvSpPr>
          <p:nvPr>
            <p:ph type="sldNum" sz="quarter" idx="4"/>
          </p:nvPr>
        </p:nvSpPr>
        <p:spPr>
          <a:xfrm>
            <a:off x="10296144" y="6356350"/>
            <a:ext cx="932688" cy="365125"/>
          </a:xfrm>
          <a:prstGeom prst="rect">
            <a:avLst/>
          </a:prstGeom>
        </p:spPr>
        <p:txBody>
          <a:bodyPr vert="horz" lIns="91440" tIns="45720" rIns="91440" bIns="45720" rtlCol="0" anchor="ctr"/>
          <a:lstStyle>
            <a:lvl1pPr algn="r">
              <a:defRPr sz="1200">
                <a:solidFill>
                  <a:schemeClr val="tx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412251128"/>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8" r:id="rId6"/>
    <p:sldLayoutId id="2147483693" r:id="rId7"/>
    <p:sldLayoutId id="2147483694" r:id="rId8"/>
    <p:sldLayoutId id="2147483695" r:id="rId9"/>
    <p:sldLayoutId id="2147483697" r:id="rId10"/>
    <p:sldLayoutId id="2147483696" r:id="rId11"/>
  </p:sldLayoutIdLst>
  <p:txStyles>
    <p:title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p:titleStyle>
    <p:body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comments" Target="../comments/commen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comments" Target="../comments/comment2.xml"/><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4AA13AD3-0A4F-475A-BEBB-DEEFF5C09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5E8058-167D-D841-AA56-059D55D21DCD}"/>
              </a:ext>
            </a:extLst>
          </p:cNvPr>
          <p:cNvSpPr>
            <a:spLocks noGrp="1"/>
          </p:cNvSpPr>
          <p:nvPr>
            <p:ph type="ctrTitle"/>
          </p:nvPr>
        </p:nvSpPr>
        <p:spPr>
          <a:xfrm>
            <a:off x="960438" y="639763"/>
            <a:ext cx="6021207" cy="3227387"/>
          </a:xfrm>
        </p:spPr>
        <p:txBody>
          <a:bodyPr anchor="b">
            <a:normAutofit/>
          </a:bodyPr>
          <a:lstStyle/>
          <a:p>
            <a:pPr algn="l"/>
            <a:r>
              <a:rPr lang="en-US" dirty="0"/>
              <a:t>Big Mart Sales data</a:t>
            </a:r>
          </a:p>
        </p:txBody>
      </p:sp>
      <p:sp>
        <p:nvSpPr>
          <p:cNvPr id="18" name="Rectangle 10">
            <a:extLst>
              <a:ext uri="{FF2B5EF4-FFF2-40B4-BE49-F238E27FC236}">
                <a16:creationId xmlns:a16="http://schemas.microsoft.com/office/drawing/2014/main" id="{5C60DF7C-88F0-40A5-96EC-BABE7A4A3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06240"/>
            <a:ext cx="7534655"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502448C0-095D-2E42-8F5C-439DB1288D01}"/>
              </a:ext>
            </a:extLst>
          </p:cNvPr>
          <p:cNvSpPr>
            <a:spLocks noGrp="1"/>
          </p:cNvSpPr>
          <p:nvPr>
            <p:ph type="subTitle" idx="1"/>
          </p:nvPr>
        </p:nvSpPr>
        <p:spPr>
          <a:xfrm>
            <a:off x="960438" y="4525963"/>
            <a:ext cx="6021207" cy="1509712"/>
          </a:xfrm>
        </p:spPr>
        <p:txBody>
          <a:bodyPr anchor="t">
            <a:normAutofit/>
          </a:bodyPr>
          <a:lstStyle/>
          <a:p>
            <a:pPr algn="l"/>
            <a:r>
              <a:rPr lang="en-US" dirty="0"/>
              <a:t>Focus Points for Marketing to increase overall sales</a:t>
            </a:r>
          </a:p>
        </p:txBody>
      </p:sp>
      <p:pic>
        <p:nvPicPr>
          <p:cNvPr id="19" name="Picture 3">
            <a:extLst>
              <a:ext uri="{FF2B5EF4-FFF2-40B4-BE49-F238E27FC236}">
                <a16:creationId xmlns:a16="http://schemas.microsoft.com/office/drawing/2014/main" id="{A3D7EC98-378D-48B2-9BFD-F5BFB12EA2A1}"/>
              </a:ext>
            </a:extLst>
          </p:cNvPr>
          <p:cNvPicPr>
            <a:picLocks noChangeAspect="1"/>
          </p:cNvPicPr>
          <p:nvPr/>
        </p:nvPicPr>
        <p:blipFill rotWithShape="1">
          <a:blip r:embed="rId5"/>
          <a:srcRect l="9270" r="6008" b="-3"/>
          <a:stretch/>
        </p:blipFill>
        <p:spPr>
          <a:xfrm>
            <a:off x="7534655" y="10"/>
            <a:ext cx="4657345" cy="6857990"/>
          </a:xfrm>
          <a:prstGeom prst="rect">
            <a:avLst/>
          </a:prstGeom>
        </p:spPr>
      </p:pic>
      <p:pic>
        <p:nvPicPr>
          <p:cNvPr id="5" name="Slide #1.m4a" descr="Slide #1.m4a">
            <a:hlinkClick r:id="" action="ppaction://media"/>
            <a:extLst>
              <a:ext uri="{FF2B5EF4-FFF2-40B4-BE49-F238E27FC236}">
                <a16:creationId xmlns:a16="http://schemas.microsoft.com/office/drawing/2014/main" id="{A8F40C43-E89A-0048-9BF6-412911C7996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825162" y="5532120"/>
            <a:ext cx="812800" cy="812800"/>
          </a:xfrm>
          <a:prstGeom prst="rect">
            <a:avLst/>
          </a:prstGeom>
        </p:spPr>
      </p:pic>
    </p:spTree>
    <p:extLst>
      <p:ext uri="{BB962C8B-B14F-4D97-AF65-F5344CB8AC3E}">
        <p14:creationId xmlns:p14="http://schemas.microsoft.com/office/powerpoint/2010/main" val="117890225"/>
      </p:ext>
    </p:extLst>
  </p:cSld>
  <p:clrMapOvr>
    <a:masterClrMapping/>
  </p:clrMapOvr>
  <mc:AlternateContent xmlns:mc="http://schemas.openxmlformats.org/markup-compatibility/2006" xmlns:p14="http://schemas.microsoft.com/office/powerpoint/2010/main">
    <mc:Choice Requires="p14">
      <p:transition spd="slow" p14:dur="2000" advTm="17497"/>
    </mc:Choice>
    <mc:Fallback xmlns="">
      <p:transition spd="slow" advTm="1749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77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21DC5-BFE7-7448-ADAA-25CBEF8ABB43}"/>
              </a:ext>
            </a:extLst>
          </p:cNvPr>
          <p:cNvSpPr>
            <a:spLocks noGrp="1"/>
          </p:cNvSpPr>
          <p:nvPr>
            <p:ph type="title"/>
          </p:nvPr>
        </p:nvSpPr>
        <p:spPr/>
        <p:txBody>
          <a:bodyPr/>
          <a:lstStyle/>
          <a:p>
            <a:r>
              <a:rPr lang="en-US" dirty="0"/>
              <a:t>Recommendations</a:t>
            </a:r>
          </a:p>
        </p:txBody>
      </p:sp>
      <p:sp>
        <p:nvSpPr>
          <p:cNvPr id="3" name="Content Placeholder 2">
            <a:extLst>
              <a:ext uri="{FF2B5EF4-FFF2-40B4-BE49-F238E27FC236}">
                <a16:creationId xmlns:a16="http://schemas.microsoft.com/office/drawing/2014/main" id="{87064862-712F-054B-B2E5-3945C28BF4BD}"/>
              </a:ext>
            </a:extLst>
          </p:cNvPr>
          <p:cNvSpPr>
            <a:spLocks noGrp="1"/>
          </p:cNvSpPr>
          <p:nvPr>
            <p:ph idx="1"/>
          </p:nvPr>
        </p:nvSpPr>
        <p:spPr/>
        <p:txBody>
          <a:bodyPr>
            <a:normAutofit/>
          </a:bodyPr>
          <a:lstStyle/>
          <a:p>
            <a:pPr marL="457200" indent="-457200">
              <a:buFont typeface="Arial" panose="020B0604020202020204" pitchFamily="34" charset="0"/>
              <a:buChar char="•"/>
            </a:pPr>
            <a:r>
              <a:rPr lang="en-US" dirty="0"/>
              <a:t>Providing stores with higher priced items to attain additional sales</a:t>
            </a:r>
          </a:p>
          <a:p>
            <a:pPr marL="457200" indent="-457200">
              <a:buFont typeface="Arial" panose="020B0604020202020204" pitchFamily="34" charset="0"/>
              <a:buChar char="•"/>
            </a:pPr>
            <a:r>
              <a:rPr lang="en-US" dirty="0"/>
              <a:t>Having more expensive products be better visible through out the stores to increase the buyer’s chances of purchasing them</a:t>
            </a:r>
          </a:p>
          <a:p>
            <a:pPr marL="457200" indent="-457200">
              <a:buFont typeface="Arial" panose="020B0604020202020204" pitchFamily="34" charset="0"/>
              <a:buChar char="•"/>
            </a:pPr>
            <a:r>
              <a:rPr lang="en-US" dirty="0"/>
              <a:t>Increase marketing on beverages</a:t>
            </a:r>
          </a:p>
        </p:txBody>
      </p:sp>
      <p:pic>
        <p:nvPicPr>
          <p:cNvPr id="4" name="Slide #10.m4a" descr="Slide #10.m4a">
            <a:hlinkClick r:id="" action="ppaction://media"/>
            <a:extLst>
              <a:ext uri="{FF2B5EF4-FFF2-40B4-BE49-F238E27FC236}">
                <a16:creationId xmlns:a16="http://schemas.microsoft.com/office/drawing/2014/main" id="{BCE1639F-2C19-2748-852D-4294386C91F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822432" y="5727386"/>
            <a:ext cx="812800" cy="812800"/>
          </a:xfrm>
          <a:prstGeom prst="rect">
            <a:avLst/>
          </a:prstGeom>
        </p:spPr>
      </p:pic>
    </p:spTree>
    <p:extLst>
      <p:ext uri="{BB962C8B-B14F-4D97-AF65-F5344CB8AC3E}">
        <p14:creationId xmlns:p14="http://schemas.microsoft.com/office/powerpoint/2010/main" val="3575809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9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D7F1B-2803-674D-8CB3-F3BD2086A0FC}"/>
              </a:ext>
            </a:extLst>
          </p:cNvPr>
          <p:cNvSpPr>
            <a:spLocks noGrp="1"/>
          </p:cNvSpPr>
          <p:nvPr>
            <p:ph type="title"/>
          </p:nvPr>
        </p:nvSpPr>
        <p:spPr/>
        <p:txBody>
          <a:bodyPr/>
          <a:lstStyle/>
          <a:p>
            <a:pPr algn="ctr"/>
            <a:r>
              <a:rPr lang="en-US" dirty="0"/>
              <a:t>Table of contents</a:t>
            </a:r>
          </a:p>
        </p:txBody>
      </p:sp>
      <p:sp>
        <p:nvSpPr>
          <p:cNvPr id="3" name="Content Placeholder 2">
            <a:extLst>
              <a:ext uri="{FF2B5EF4-FFF2-40B4-BE49-F238E27FC236}">
                <a16:creationId xmlns:a16="http://schemas.microsoft.com/office/drawing/2014/main" id="{92911297-5CA9-8445-AAD6-29B6B9D2EFC5}"/>
              </a:ext>
            </a:extLst>
          </p:cNvPr>
          <p:cNvSpPr>
            <a:spLocks noGrp="1"/>
          </p:cNvSpPr>
          <p:nvPr>
            <p:ph idx="1"/>
          </p:nvPr>
        </p:nvSpPr>
        <p:spPr/>
        <p:txBody>
          <a:bodyPr>
            <a:normAutofit/>
          </a:bodyPr>
          <a:lstStyle/>
          <a:p>
            <a:pPr marL="457200" indent="-457200">
              <a:buFont typeface="Arial" panose="020B0604020202020204" pitchFamily="34" charset="0"/>
              <a:buChar char="•"/>
            </a:pPr>
            <a:r>
              <a:rPr lang="en-US" sz="3500" dirty="0"/>
              <a:t>Hypothesis</a:t>
            </a:r>
          </a:p>
          <a:p>
            <a:pPr marL="457200" indent="-457200">
              <a:buFont typeface="Arial" panose="020B0604020202020204" pitchFamily="34" charset="0"/>
              <a:buChar char="•"/>
            </a:pPr>
            <a:r>
              <a:rPr lang="en-US" sz="3500" dirty="0"/>
              <a:t>Exploratory Analysis</a:t>
            </a:r>
          </a:p>
          <a:p>
            <a:pPr marL="457200" indent="-457200">
              <a:buFont typeface="Arial" panose="020B0604020202020204" pitchFamily="34" charset="0"/>
              <a:buChar char="•"/>
            </a:pPr>
            <a:r>
              <a:rPr lang="en-US" sz="3500" dirty="0"/>
              <a:t>Findings</a:t>
            </a:r>
          </a:p>
          <a:p>
            <a:pPr marL="457200" indent="-457200">
              <a:buFont typeface="Arial" panose="020B0604020202020204" pitchFamily="34" charset="0"/>
              <a:buChar char="•"/>
            </a:pPr>
            <a:r>
              <a:rPr lang="en-US" sz="3500" dirty="0"/>
              <a:t>Recommendations</a:t>
            </a:r>
          </a:p>
        </p:txBody>
      </p:sp>
      <p:pic>
        <p:nvPicPr>
          <p:cNvPr id="5" name="Slide #2.m4a" descr="Slide #2.m4a">
            <a:hlinkClick r:id="" action="ppaction://media"/>
            <a:extLst>
              <a:ext uri="{FF2B5EF4-FFF2-40B4-BE49-F238E27FC236}">
                <a16:creationId xmlns:a16="http://schemas.microsoft.com/office/drawing/2014/main" id="{F91F7BD9-5438-E54D-AB97-E3C3400BEEF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822432" y="5537200"/>
            <a:ext cx="812800" cy="812800"/>
          </a:xfrm>
          <a:prstGeom prst="rect">
            <a:avLst/>
          </a:prstGeom>
        </p:spPr>
      </p:pic>
    </p:spTree>
    <p:extLst>
      <p:ext uri="{BB962C8B-B14F-4D97-AF65-F5344CB8AC3E}">
        <p14:creationId xmlns:p14="http://schemas.microsoft.com/office/powerpoint/2010/main" val="1553473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98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4DCF1-350B-0C43-8194-26AD3B42A44B}"/>
              </a:ext>
            </a:extLst>
          </p:cNvPr>
          <p:cNvSpPr>
            <a:spLocks noGrp="1"/>
          </p:cNvSpPr>
          <p:nvPr>
            <p:ph type="title"/>
          </p:nvPr>
        </p:nvSpPr>
        <p:spPr/>
        <p:txBody>
          <a:bodyPr/>
          <a:lstStyle/>
          <a:p>
            <a:pPr algn="ctr"/>
            <a:r>
              <a:rPr lang="en-US" dirty="0"/>
              <a:t>Hypothesis</a:t>
            </a:r>
          </a:p>
        </p:txBody>
      </p:sp>
      <p:sp>
        <p:nvSpPr>
          <p:cNvPr id="3" name="Content Placeholder 2">
            <a:extLst>
              <a:ext uri="{FF2B5EF4-FFF2-40B4-BE49-F238E27FC236}">
                <a16:creationId xmlns:a16="http://schemas.microsoft.com/office/drawing/2014/main" id="{117A6777-397C-9E42-9270-F24B4A538283}"/>
              </a:ext>
            </a:extLst>
          </p:cNvPr>
          <p:cNvSpPr>
            <a:spLocks noGrp="1"/>
          </p:cNvSpPr>
          <p:nvPr>
            <p:ph idx="1"/>
          </p:nvPr>
        </p:nvSpPr>
        <p:spPr/>
        <p:txBody>
          <a:bodyPr>
            <a:normAutofit/>
          </a:bodyPr>
          <a:lstStyle/>
          <a:p>
            <a:r>
              <a:rPr lang="en-US" sz="3500" dirty="0"/>
              <a:t>Hypothesis: Either MRP or Item Visibility are going to have the biggest effects on Item Outlet sales</a:t>
            </a:r>
          </a:p>
        </p:txBody>
      </p:sp>
      <p:pic>
        <p:nvPicPr>
          <p:cNvPr id="5" name="Slide #3.m4a" descr="Slide #3.m4a">
            <a:hlinkClick r:id="" action="ppaction://media"/>
            <a:extLst>
              <a:ext uri="{FF2B5EF4-FFF2-40B4-BE49-F238E27FC236}">
                <a16:creationId xmlns:a16="http://schemas.microsoft.com/office/drawing/2014/main" id="{47334D76-DA52-FB47-BC6A-8F93DB45EC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14532" y="5727386"/>
            <a:ext cx="812800" cy="812800"/>
          </a:xfrm>
          <a:prstGeom prst="rect">
            <a:avLst/>
          </a:prstGeom>
        </p:spPr>
      </p:pic>
    </p:spTree>
    <p:extLst>
      <p:ext uri="{BB962C8B-B14F-4D97-AF65-F5344CB8AC3E}">
        <p14:creationId xmlns:p14="http://schemas.microsoft.com/office/powerpoint/2010/main" val="1423779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26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245B42B6-26F8-4E25-839B-FB38F13BEF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DC2A87-E2F6-D748-8C45-3DB6BCF794BE}"/>
              </a:ext>
            </a:extLst>
          </p:cNvPr>
          <p:cNvSpPr>
            <a:spLocks noGrp="1"/>
          </p:cNvSpPr>
          <p:nvPr>
            <p:ph type="title"/>
          </p:nvPr>
        </p:nvSpPr>
        <p:spPr>
          <a:xfrm>
            <a:off x="960120" y="317814"/>
            <a:ext cx="10268712" cy="1700784"/>
          </a:xfrm>
        </p:spPr>
        <p:txBody>
          <a:bodyPr>
            <a:normAutofit/>
          </a:bodyPr>
          <a:lstStyle/>
          <a:p>
            <a:pPr algn="ctr"/>
            <a:r>
              <a:rPr lang="en-US" dirty="0"/>
              <a:t>Exploratory analysis</a:t>
            </a:r>
          </a:p>
        </p:txBody>
      </p:sp>
      <p:pic>
        <p:nvPicPr>
          <p:cNvPr id="1028" name="Picture 4">
            <a:extLst>
              <a:ext uri="{FF2B5EF4-FFF2-40B4-BE49-F238E27FC236}">
                <a16:creationId xmlns:a16="http://schemas.microsoft.com/office/drawing/2014/main" id="{9BACB883-9DD6-E84F-9D8E-4EB1E783020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00326" y="2463486"/>
            <a:ext cx="7988300" cy="4076700"/>
          </a:xfrm>
          <a:prstGeom prst="rect">
            <a:avLst/>
          </a:prstGeom>
          <a:noFill/>
          <a:extLst>
            <a:ext uri="{909E8E84-426E-40DD-AFC4-6F175D3DCCD1}">
              <a14:hiddenFill xmlns:a14="http://schemas.microsoft.com/office/drawing/2010/main">
                <a:solidFill>
                  <a:srgbClr val="FFFFFF"/>
                </a:solidFill>
              </a14:hiddenFill>
            </a:ext>
          </a:extLst>
        </p:spPr>
      </p:pic>
      <p:pic>
        <p:nvPicPr>
          <p:cNvPr id="4" name="Slide #4.m4a" descr="Slide #4.m4a">
            <a:hlinkClick r:id="" action="ppaction://media"/>
            <a:extLst>
              <a:ext uri="{FF2B5EF4-FFF2-40B4-BE49-F238E27FC236}">
                <a16:creationId xmlns:a16="http://schemas.microsoft.com/office/drawing/2014/main" id="{A6ECF12F-6951-934B-9C45-4CA54674980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8832" y="5838196"/>
            <a:ext cx="812800" cy="812800"/>
          </a:xfrm>
          <a:prstGeom prst="rect">
            <a:avLst/>
          </a:prstGeom>
        </p:spPr>
      </p:pic>
    </p:spTree>
    <p:extLst>
      <p:ext uri="{BB962C8B-B14F-4D97-AF65-F5344CB8AC3E}">
        <p14:creationId xmlns:p14="http://schemas.microsoft.com/office/powerpoint/2010/main" val="1197064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91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BB496-F16B-AB42-8E1E-1DE084FC9080}"/>
              </a:ext>
            </a:extLst>
          </p:cNvPr>
          <p:cNvSpPr>
            <a:spLocks noGrp="1"/>
          </p:cNvSpPr>
          <p:nvPr>
            <p:ph type="title"/>
          </p:nvPr>
        </p:nvSpPr>
        <p:spPr/>
        <p:txBody>
          <a:bodyPr/>
          <a:lstStyle/>
          <a:p>
            <a:pPr algn="ctr"/>
            <a:r>
              <a:rPr lang="en-US" dirty="0"/>
              <a:t>Exploratory analysis</a:t>
            </a:r>
          </a:p>
        </p:txBody>
      </p:sp>
      <p:pic>
        <p:nvPicPr>
          <p:cNvPr id="2052" name="Picture 4">
            <a:extLst>
              <a:ext uri="{FF2B5EF4-FFF2-40B4-BE49-F238E27FC236}">
                <a16:creationId xmlns:a16="http://schemas.microsoft.com/office/drawing/2014/main" id="{F65BFEAE-AD09-0A41-9C43-1F7E8C00F4A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86226" y="2987933"/>
            <a:ext cx="5016500" cy="3378200"/>
          </a:xfrm>
          <a:prstGeom prst="rect">
            <a:avLst/>
          </a:prstGeom>
          <a:noFill/>
          <a:extLst>
            <a:ext uri="{909E8E84-426E-40DD-AFC4-6F175D3DCCD1}">
              <a14:hiddenFill xmlns:a14="http://schemas.microsoft.com/office/drawing/2010/main">
                <a:solidFill>
                  <a:srgbClr val="FFFFFF"/>
                </a:solidFill>
              </a14:hiddenFill>
            </a:ext>
          </a:extLst>
        </p:spPr>
      </p:pic>
      <p:pic>
        <p:nvPicPr>
          <p:cNvPr id="4" name="Slide #5.m4a" descr="Slide #5.m4a">
            <a:hlinkClick r:id="" action="ppaction://media"/>
            <a:extLst>
              <a:ext uri="{FF2B5EF4-FFF2-40B4-BE49-F238E27FC236}">
                <a16:creationId xmlns:a16="http://schemas.microsoft.com/office/drawing/2014/main" id="{892446A9-D24D-8440-8D47-F5810D4AC22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8832" y="5959733"/>
            <a:ext cx="812800" cy="812800"/>
          </a:xfrm>
          <a:prstGeom prst="rect">
            <a:avLst/>
          </a:prstGeom>
        </p:spPr>
      </p:pic>
    </p:spTree>
    <p:extLst>
      <p:ext uri="{BB962C8B-B14F-4D97-AF65-F5344CB8AC3E}">
        <p14:creationId xmlns:p14="http://schemas.microsoft.com/office/powerpoint/2010/main" val="1941903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79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4DB13-5BBF-1A40-904F-84848066BF28}"/>
              </a:ext>
            </a:extLst>
          </p:cNvPr>
          <p:cNvSpPr>
            <a:spLocks noGrp="1"/>
          </p:cNvSpPr>
          <p:nvPr>
            <p:ph type="title"/>
          </p:nvPr>
        </p:nvSpPr>
        <p:spPr/>
        <p:txBody>
          <a:bodyPr/>
          <a:lstStyle/>
          <a:p>
            <a:pPr algn="ctr"/>
            <a:r>
              <a:rPr lang="en-US" dirty="0"/>
              <a:t>Exploratory analysis</a:t>
            </a:r>
          </a:p>
        </p:txBody>
      </p:sp>
      <p:pic>
        <p:nvPicPr>
          <p:cNvPr id="3074" name="Picture 2">
            <a:extLst>
              <a:ext uri="{FF2B5EF4-FFF2-40B4-BE49-F238E27FC236}">
                <a16:creationId xmlns:a16="http://schemas.microsoft.com/office/drawing/2014/main" id="{2BCDB3A3-6CC6-9B4A-B84E-9EEE951D2FE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2215519"/>
            <a:ext cx="6915150" cy="4642481"/>
          </a:xfrm>
          <a:prstGeom prst="rect">
            <a:avLst/>
          </a:prstGeom>
          <a:noFill/>
          <a:extLst>
            <a:ext uri="{909E8E84-426E-40DD-AFC4-6F175D3DCCD1}">
              <a14:hiddenFill xmlns:a14="http://schemas.microsoft.com/office/drawing/2010/main">
                <a:solidFill>
                  <a:srgbClr val="FFFFFF"/>
                </a:solidFill>
              </a14:hiddenFill>
            </a:ext>
          </a:extLst>
        </p:spPr>
      </p:pic>
      <p:pic>
        <p:nvPicPr>
          <p:cNvPr id="4" name="Slide #6.m4a" descr="Slide #6.m4a">
            <a:hlinkClick r:id="" action="ppaction://media"/>
            <a:extLst>
              <a:ext uri="{FF2B5EF4-FFF2-40B4-BE49-F238E27FC236}">
                <a16:creationId xmlns:a16="http://schemas.microsoft.com/office/drawing/2014/main" id="{511107F6-AA9A-6B41-8A6A-A87F05BDE61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8832" y="5784536"/>
            <a:ext cx="812800" cy="812800"/>
          </a:xfrm>
          <a:prstGeom prst="rect">
            <a:avLst/>
          </a:prstGeom>
        </p:spPr>
      </p:pic>
    </p:spTree>
    <p:extLst>
      <p:ext uri="{BB962C8B-B14F-4D97-AF65-F5344CB8AC3E}">
        <p14:creationId xmlns:p14="http://schemas.microsoft.com/office/powerpoint/2010/main" val="2881191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63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D2B2D-3692-EC44-9981-89803F787EBB}"/>
              </a:ext>
            </a:extLst>
          </p:cNvPr>
          <p:cNvSpPr>
            <a:spLocks noGrp="1"/>
          </p:cNvSpPr>
          <p:nvPr>
            <p:ph type="title"/>
          </p:nvPr>
        </p:nvSpPr>
        <p:spPr/>
        <p:txBody>
          <a:bodyPr/>
          <a:lstStyle/>
          <a:p>
            <a:pPr algn="ctr"/>
            <a:r>
              <a:rPr lang="en-US" dirty="0"/>
              <a:t>Exploratory analysis</a:t>
            </a:r>
          </a:p>
        </p:txBody>
      </p:sp>
      <p:pic>
        <p:nvPicPr>
          <p:cNvPr id="5122" name="Picture 2">
            <a:extLst>
              <a:ext uri="{FF2B5EF4-FFF2-40B4-BE49-F238E27FC236}">
                <a16:creationId xmlns:a16="http://schemas.microsoft.com/office/drawing/2014/main" id="{21A84AE4-8A3F-AF49-970A-1CAEF975CA9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20407" y="2609004"/>
            <a:ext cx="5151186" cy="3966519"/>
          </a:xfrm>
          <a:prstGeom prst="rect">
            <a:avLst/>
          </a:prstGeom>
          <a:noFill/>
          <a:extLst>
            <a:ext uri="{909E8E84-426E-40DD-AFC4-6F175D3DCCD1}">
              <a14:hiddenFill xmlns:a14="http://schemas.microsoft.com/office/drawing/2010/main">
                <a:solidFill>
                  <a:srgbClr val="FFFFFF"/>
                </a:solidFill>
              </a14:hiddenFill>
            </a:ext>
          </a:extLst>
        </p:spPr>
      </p:pic>
      <p:pic>
        <p:nvPicPr>
          <p:cNvPr id="4" name="Slide #7.m4a" descr="Slide #7.m4a">
            <a:hlinkClick r:id="" action="ppaction://media"/>
            <a:extLst>
              <a:ext uri="{FF2B5EF4-FFF2-40B4-BE49-F238E27FC236}">
                <a16:creationId xmlns:a16="http://schemas.microsoft.com/office/drawing/2014/main" id="{7A4B98A1-B39C-E841-B371-F0DDF2077FD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396709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27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801B4D-50A4-2140-B121-9D2D7E312D9D}"/>
              </a:ext>
            </a:extLst>
          </p:cNvPr>
          <p:cNvSpPr>
            <a:spLocks noGrp="1"/>
          </p:cNvSpPr>
          <p:nvPr>
            <p:ph type="title"/>
          </p:nvPr>
        </p:nvSpPr>
        <p:spPr/>
        <p:txBody>
          <a:bodyPr/>
          <a:lstStyle/>
          <a:p>
            <a:pPr algn="ctr"/>
            <a:r>
              <a:rPr lang="en-US" dirty="0"/>
              <a:t>Exploratory analysis</a:t>
            </a:r>
          </a:p>
        </p:txBody>
      </p:sp>
      <p:pic>
        <p:nvPicPr>
          <p:cNvPr id="6146" name="Picture 2">
            <a:extLst>
              <a:ext uri="{FF2B5EF4-FFF2-40B4-BE49-F238E27FC236}">
                <a16:creationId xmlns:a16="http://schemas.microsoft.com/office/drawing/2014/main" id="{6102773C-B58C-D84D-B06E-E87A015775F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24" y="3429000"/>
            <a:ext cx="12192000" cy="2339975"/>
          </a:xfrm>
          <a:prstGeom prst="rect">
            <a:avLst/>
          </a:prstGeom>
          <a:noFill/>
          <a:extLst>
            <a:ext uri="{909E8E84-426E-40DD-AFC4-6F175D3DCCD1}">
              <a14:hiddenFill xmlns:a14="http://schemas.microsoft.com/office/drawing/2010/main">
                <a:solidFill>
                  <a:srgbClr val="FFFFFF"/>
                </a:solidFill>
              </a14:hiddenFill>
            </a:ext>
          </a:extLst>
        </p:spPr>
      </p:pic>
      <p:pic>
        <p:nvPicPr>
          <p:cNvPr id="4" name="Slide #8.m4a" descr="Slide #8.m4a">
            <a:hlinkClick r:id="" action="ppaction://media"/>
            <a:extLst>
              <a:ext uri="{FF2B5EF4-FFF2-40B4-BE49-F238E27FC236}">
                <a16:creationId xmlns:a16="http://schemas.microsoft.com/office/drawing/2014/main" id="{FB80E0C3-9176-9E42-AE64-D667E9FD167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8832" y="5768975"/>
            <a:ext cx="812800" cy="812800"/>
          </a:xfrm>
          <a:prstGeom prst="rect">
            <a:avLst/>
          </a:prstGeom>
        </p:spPr>
      </p:pic>
    </p:spTree>
    <p:extLst>
      <p:ext uri="{BB962C8B-B14F-4D97-AF65-F5344CB8AC3E}">
        <p14:creationId xmlns:p14="http://schemas.microsoft.com/office/powerpoint/2010/main" val="1023218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82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123E3-BBCD-5C40-AC37-392AA642C9C0}"/>
              </a:ext>
            </a:extLst>
          </p:cNvPr>
          <p:cNvSpPr>
            <a:spLocks noGrp="1"/>
          </p:cNvSpPr>
          <p:nvPr>
            <p:ph type="title"/>
          </p:nvPr>
        </p:nvSpPr>
        <p:spPr/>
        <p:txBody>
          <a:bodyPr/>
          <a:lstStyle/>
          <a:p>
            <a:pPr algn="ctr"/>
            <a:r>
              <a:rPr lang="en-US" dirty="0"/>
              <a:t>Findings</a:t>
            </a:r>
          </a:p>
        </p:txBody>
      </p:sp>
      <p:pic>
        <p:nvPicPr>
          <p:cNvPr id="7170" name="Picture 2">
            <a:extLst>
              <a:ext uri="{FF2B5EF4-FFF2-40B4-BE49-F238E27FC236}">
                <a16:creationId xmlns:a16="http://schemas.microsoft.com/office/drawing/2014/main" id="{E5F0FBBE-B6A0-924A-8BC5-21AF1FC5ABD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8325" y="2379011"/>
            <a:ext cx="8515349" cy="4478989"/>
          </a:xfrm>
          <a:prstGeom prst="rect">
            <a:avLst/>
          </a:prstGeom>
          <a:noFill/>
          <a:extLst>
            <a:ext uri="{909E8E84-426E-40DD-AFC4-6F175D3DCCD1}">
              <a14:hiddenFill xmlns:a14="http://schemas.microsoft.com/office/drawing/2010/main">
                <a:solidFill>
                  <a:srgbClr val="FFFFFF"/>
                </a:solidFill>
              </a14:hiddenFill>
            </a:ext>
          </a:extLst>
        </p:spPr>
      </p:pic>
      <p:pic>
        <p:nvPicPr>
          <p:cNvPr id="3" name="Slide #9.m4a" descr="Slide #9.m4a">
            <a:hlinkClick r:id="" action="ppaction://media"/>
            <a:extLst>
              <a:ext uri="{FF2B5EF4-FFF2-40B4-BE49-F238E27FC236}">
                <a16:creationId xmlns:a16="http://schemas.microsoft.com/office/drawing/2014/main" id="{22980576-35E5-0B40-951B-38C169E804B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061700" y="5841686"/>
            <a:ext cx="812800" cy="812800"/>
          </a:xfrm>
          <a:prstGeom prst="rect">
            <a:avLst/>
          </a:prstGeom>
        </p:spPr>
      </p:pic>
    </p:spTree>
    <p:extLst>
      <p:ext uri="{BB962C8B-B14F-4D97-AF65-F5344CB8AC3E}">
        <p14:creationId xmlns:p14="http://schemas.microsoft.com/office/powerpoint/2010/main" val="3525899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59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JuxtaposeVTI">
  <a:themeElements>
    <a:clrScheme name="AnalogousFromDarkSeedLeftStep">
      <a:dk1>
        <a:srgbClr val="000000"/>
      </a:dk1>
      <a:lt1>
        <a:srgbClr val="FFFFFF"/>
      </a:lt1>
      <a:dk2>
        <a:srgbClr val="243141"/>
      </a:dk2>
      <a:lt2>
        <a:srgbClr val="E8E6E2"/>
      </a:lt2>
      <a:accent1>
        <a:srgbClr val="296DE7"/>
      </a:accent1>
      <a:accent2>
        <a:srgbClr val="17AAD5"/>
      </a:accent2>
      <a:accent3>
        <a:srgbClr val="20B599"/>
      </a:accent3>
      <a:accent4>
        <a:srgbClr val="14BC56"/>
      </a:accent4>
      <a:accent5>
        <a:srgbClr val="25BC21"/>
      </a:accent5>
      <a:accent6>
        <a:srgbClr val="5CB814"/>
      </a:accent6>
      <a:hlink>
        <a:srgbClr val="319540"/>
      </a:hlink>
      <a:folHlink>
        <a:srgbClr val="7F7F7F"/>
      </a:folHlink>
    </a:clrScheme>
    <a:fontScheme name="Custom 167">
      <a:majorFont>
        <a:latin typeface="Franklin Gothic Demi Cond"/>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uxtaposeVTI" id="{FBDCC3B4-6EA8-442A-B697-43C068E31FE3}" vid="{090F2E09-E4E2-4F71-A70E-279F5A0D9E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3444</TotalTime>
  <Words>1060</Words>
  <Application>Microsoft Macintosh PowerPoint</Application>
  <PresentationFormat>Widescreen</PresentationFormat>
  <Paragraphs>44</Paragraphs>
  <Slides>10</Slides>
  <Notes>10</Notes>
  <HiddenSlides>0</HiddenSlides>
  <MMClips>10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Franklin Gothic Demi Cond</vt:lpstr>
      <vt:lpstr>Franklin Gothic Medium</vt:lpstr>
      <vt:lpstr>Wingdings</vt:lpstr>
      <vt:lpstr>JuxtaposeVTI</vt:lpstr>
      <vt:lpstr>Big Mart Sales data</vt:lpstr>
      <vt:lpstr>Table of contents</vt:lpstr>
      <vt:lpstr>Hypothesis</vt:lpstr>
      <vt:lpstr>Exploratory analysis</vt:lpstr>
      <vt:lpstr>Exploratory analysis</vt:lpstr>
      <vt:lpstr>Exploratory analysis</vt:lpstr>
      <vt:lpstr>Exploratory analysis</vt:lpstr>
      <vt:lpstr>Exploratory analysis</vt:lpstr>
      <vt:lpstr>Findings</vt:lpstr>
      <vt:lpstr>Recommendations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Mart Sales data</dc:title>
  <dc:creator>Howard Katzenberg</dc:creator>
  <cp:lastModifiedBy>Howard Katzenberg</cp:lastModifiedBy>
  <cp:revision>21</cp:revision>
  <dcterms:created xsi:type="dcterms:W3CDTF">2021-03-19T19:59:11Z</dcterms:created>
  <dcterms:modified xsi:type="dcterms:W3CDTF">2021-03-22T05:56:10Z</dcterms:modified>
</cp:coreProperties>
</file>

<file path=docProps/thumbnail.jpeg>
</file>